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94" r:id="rId4"/>
    <p:sldId id="305" r:id="rId5"/>
    <p:sldId id="310" r:id="rId6"/>
    <p:sldId id="306" r:id="rId7"/>
    <p:sldId id="307" r:id="rId8"/>
    <p:sldId id="309" r:id="rId9"/>
    <p:sldId id="308" r:id="rId10"/>
    <p:sldId id="311" r:id="rId11"/>
    <p:sldId id="312" r:id="rId12"/>
    <p:sldId id="31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548B66-4D59-985D-85D3-65079295D56B}" name="Clarence Ioakim Sy" initials="CS" userId="S::ctsy@outlook.up.edu.ph::093305ad-f10f-46d1-89a1-774fe872a2d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5515"/>
    <a:srgbClr val="156082"/>
    <a:srgbClr val="158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1972" autoAdjust="0"/>
  </p:normalViewPr>
  <p:slideViewPr>
    <p:cSldViewPr snapToGrid="0">
      <p:cViewPr>
        <p:scale>
          <a:sx n="61" d="100"/>
          <a:sy n="61" d="100"/>
        </p:scale>
        <p:origin x="1462" y="25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606272-2A89-4CEB-B80E-E117DA2CC20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C5B9D7-15FD-428F-95BF-C0006E26988C}">
      <dgm:prSet custT="1"/>
      <dgm:spPr/>
      <dgm:t>
        <a:bodyPr/>
        <a:lstStyle/>
        <a:p>
          <a:r>
            <a:rPr lang="en-PH" sz="3200" dirty="0"/>
            <a:t>Traditional instruction is more scalable and is less dependent on class size.</a:t>
          </a:r>
          <a:endParaRPr lang="en-US" sz="3200" dirty="0"/>
        </a:p>
      </dgm:t>
    </dgm:pt>
    <dgm:pt modelId="{C18C1965-3C63-4159-8BA6-5DDF9A2688FE}" type="parTrans" cxnId="{F286F188-9242-4374-A260-057ADEF1C53A}">
      <dgm:prSet/>
      <dgm:spPr/>
      <dgm:t>
        <a:bodyPr/>
        <a:lstStyle/>
        <a:p>
          <a:endParaRPr lang="en-US"/>
        </a:p>
      </dgm:t>
    </dgm:pt>
    <dgm:pt modelId="{F0E732CA-6186-4BF6-8C4F-E797E9D6C8DA}" type="sibTrans" cxnId="{F286F188-9242-4374-A260-057ADEF1C53A}">
      <dgm:prSet/>
      <dgm:spPr/>
      <dgm:t>
        <a:bodyPr/>
        <a:lstStyle/>
        <a:p>
          <a:endParaRPr lang="en-US"/>
        </a:p>
      </dgm:t>
    </dgm:pt>
    <dgm:pt modelId="{AB54803F-0851-407D-8218-A6A2D16B3EF1}">
      <dgm:prSet custT="1"/>
      <dgm:spPr/>
      <dgm:t>
        <a:bodyPr/>
        <a:lstStyle/>
        <a:p>
          <a:r>
            <a:rPr lang="en-PH" sz="3200" dirty="0"/>
            <a:t>Peer instruction (PI) performs better than traditional instruction for smaller classrooms with slow learners.</a:t>
          </a:r>
          <a:endParaRPr lang="en-US" sz="3200" dirty="0"/>
        </a:p>
      </dgm:t>
    </dgm:pt>
    <dgm:pt modelId="{0FAC3887-923B-459C-B09E-AEA61050DEE1}" type="parTrans" cxnId="{4A5A1E86-8EAF-4B47-BD50-501CC60B2878}">
      <dgm:prSet/>
      <dgm:spPr/>
      <dgm:t>
        <a:bodyPr/>
        <a:lstStyle/>
        <a:p>
          <a:endParaRPr lang="en-US"/>
        </a:p>
      </dgm:t>
    </dgm:pt>
    <dgm:pt modelId="{40FB4A36-7C98-45C4-BF27-1019D658D78E}" type="sibTrans" cxnId="{4A5A1E86-8EAF-4B47-BD50-501CC60B2878}">
      <dgm:prSet/>
      <dgm:spPr/>
      <dgm:t>
        <a:bodyPr/>
        <a:lstStyle/>
        <a:p>
          <a:endParaRPr lang="en-US"/>
        </a:p>
      </dgm:t>
    </dgm:pt>
    <dgm:pt modelId="{51FB27EC-9B06-4B64-BC6B-0DCE5310AF5F}">
      <dgm:prSet custT="1"/>
      <dgm:spPr/>
      <dgm:t>
        <a:bodyPr/>
        <a:lstStyle/>
        <a:p>
          <a:r>
            <a:rPr lang="en-PH" sz="3200" dirty="0"/>
            <a:t>Among peer instruction seating arrangements (SA), </a:t>
          </a:r>
          <a:br>
            <a:rPr lang="en-PH" sz="3200" dirty="0"/>
          </a:br>
          <a:r>
            <a:rPr lang="en-PH" sz="3200" dirty="0"/>
            <a:t>the inner corner SA performs the best.</a:t>
          </a:r>
          <a:endParaRPr lang="en-US" sz="3200" dirty="0"/>
        </a:p>
      </dgm:t>
    </dgm:pt>
    <dgm:pt modelId="{EB2C0B63-1E0C-4732-8EF9-FF95328B2098}" type="parTrans" cxnId="{32AEC337-C57D-45DF-989C-6F36F04EE7BF}">
      <dgm:prSet/>
      <dgm:spPr/>
      <dgm:t>
        <a:bodyPr/>
        <a:lstStyle/>
        <a:p>
          <a:endParaRPr lang="en-US"/>
        </a:p>
      </dgm:t>
    </dgm:pt>
    <dgm:pt modelId="{0AD2A747-C8F5-496F-9074-3AB1829C4C7F}" type="sibTrans" cxnId="{32AEC337-C57D-45DF-989C-6F36F04EE7BF}">
      <dgm:prSet/>
      <dgm:spPr/>
      <dgm:t>
        <a:bodyPr/>
        <a:lstStyle/>
        <a:p>
          <a:endParaRPr lang="en-US"/>
        </a:p>
      </dgm:t>
    </dgm:pt>
    <dgm:pt modelId="{7B6B6C20-CADA-4D9E-96B5-AA699822529C}">
      <dgm:prSet custT="1"/>
      <dgm:spPr/>
      <dgm:t>
        <a:bodyPr/>
        <a:lstStyle/>
        <a:p>
          <a:r>
            <a:rPr lang="en-PH" sz="2800" dirty="0"/>
            <a:t>Similar findings with previous research: Students with less background knowledge learned as much with PI compared to students with more background knowledge with traditional instruction.</a:t>
          </a:r>
          <a:endParaRPr lang="en-US" sz="2800" dirty="0"/>
        </a:p>
      </dgm:t>
    </dgm:pt>
    <dgm:pt modelId="{2B8F3E62-D1BA-457F-8E18-B2ED3FD8CF56}" type="parTrans" cxnId="{71C94BC3-6792-48F6-ABF0-E195C246C9D9}">
      <dgm:prSet/>
      <dgm:spPr/>
      <dgm:t>
        <a:bodyPr/>
        <a:lstStyle/>
        <a:p>
          <a:endParaRPr lang="en-US"/>
        </a:p>
      </dgm:t>
    </dgm:pt>
    <dgm:pt modelId="{44330A18-FD32-4868-9794-45F26B6ED075}" type="sibTrans" cxnId="{71C94BC3-6792-48F6-ABF0-E195C246C9D9}">
      <dgm:prSet/>
      <dgm:spPr/>
      <dgm:t>
        <a:bodyPr/>
        <a:lstStyle/>
        <a:p>
          <a:endParaRPr lang="en-US"/>
        </a:p>
      </dgm:t>
    </dgm:pt>
    <dgm:pt modelId="{7692BA3E-C583-478C-A84F-4DAF7DE8BFC2}" type="pres">
      <dgm:prSet presAssocID="{B2606272-2A89-4CEB-B80E-E117DA2CC204}" presName="vert0" presStyleCnt="0">
        <dgm:presLayoutVars>
          <dgm:dir/>
          <dgm:animOne val="branch"/>
          <dgm:animLvl val="lvl"/>
        </dgm:presLayoutVars>
      </dgm:prSet>
      <dgm:spPr/>
    </dgm:pt>
    <dgm:pt modelId="{7ED69B28-331C-427F-AA21-F18430C8B750}" type="pres">
      <dgm:prSet presAssocID="{DFC5B9D7-15FD-428F-95BF-C0006E26988C}" presName="thickLine" presStyleLbl="alignNode1" presStyleIdx="0" presStyleCnt="4"/>
      <dgm:spPr/>
    </dgm:pt>
    <dgm:pt modelId="{315810D5-B9EA-45E8-8840-A66988868267}" type="pres">
      <dgm:prSet presAssocID="{DFC5B9D7-15FD-428F-95BF-C0006E26988C}" presName="horz1" presStyleCnt="0"/>
      <dgm:spPr/>
    </dgm:pt>
    <dgm:pt modelId="{BF09E6CC-F835-4A1E-BFC5-CA49ADB6AFC2}" type="pres">
      <dgm:prSet presAssocID="{DFC5B9D7-15FD-428F-95BF-C0006E26988C}" presName="tx1" presStyleLbl="revTx" presStyleIdx="0" presStyleCnt="4"/>
      <dgm:spPr/>
    </dgm:pt>
    <dgm:pt modelId="{35A5B590-77C7-4B53-9476-51FF41472748}" type="pres">
      <dgm:prSet presAssocID="{DFC5B9D7-15FD-428F-95BF-C0006E26988C}" presName="vert1" presStyleCnt="0"/>
      <dgm:spPr/>
    </dgm:pt>
    <dgm:pt modelId="{91387A19-69AD-4085-9CFB-1141CCBEDD96}" type="pres">
      <dgm:prSet presAssocID="{AB54803F-0851-407D-8218-A6A2D16B3EF1}" presName="thickLine" presStyleLbl="alignNode1" presStyleIdx="1" presStyleCnt="4"/>
      <dgm:spPr/>
    </dgm:pt>
    <dgm:pt modelId="{7CB1A6BC-7F2C-4686-9669-BE6E004A6AE3}" type="pres">
      <dgm:prSet presAssocID="{AB54803F-0851-407D-8218-A6A2D16B3EF1}" presName="horz1" presStyleCnt="0"/>
      <dgm:spPr/>
    </dgm:pt>
    <dgm:pt modelId="{7F9A1AE4-8B4F-4E67-B445-A32A1C59D614}" type="pres">
      <dgm:prSet presAssocID="{AB54803F-0851-407D-8218-A6A2D16B3EF1}" presName="tx1" presStyleLbl="revTx" presStyleIdx="1" presStyleCnt="4"/>
      <dgm:spPr/>
    </dgm:pt>
    <dgm:pt modelId="{7D3F9BCB-2259-49F2-A973-03B82279B08C}" type="pres">
      <dgm:prSet presAssocID="{AB54803F-0851-407D-8218-A6A2D16B3EF1}" presName="vert1" presStyleCnt="0"/>
      <dgm:spPr/>
    </dgm:pt>
    <dgm:pt modelId="{6DB7CF50-1D66-4867-AF74-B9DDD4A17D0B}" type="pres">
      <dgm:prSet presAssocID="{51FB27EC-9B06-4B64-BC6B-0DCE5310AF5F}" presName="thickLine" presStyleLbl="alignNode1" presStyleIdx="2" presStyleCnt="4"/>
      <dgm:spPr/>
    </dgm:pt>
    <dgm:pt modelId="{BCA76E1F-37B5-4C72-A699-2B18926149EB}" type="pres">
      <dgm:prSet presAssocID="{51FB27EC-9B06-4B64-BC6B-0DCE5310AF5F}" presName="horz1" presStyleCnt="0"/>
      <dgm:spPr/>
    </dgm:pt>
    <dgm:pt modelId="{8D232B8A-B34D-4E97-8EFB-CE02BC2A3BD8}" type="pres">
      <dgm:prSet presAssocID="{51FB27EC-9B06-4B64-BC6B-0DCE5310AF5F}" presName="tx1" presStyleLbl="revTx" presStyleIdx="2" presStyleCnt="4"/>
      <dgm:spPr/>
    </dgm:pt>
    <dgm:pt modelId="{247BACFE-6D1C-4E7E-BB2F-0B8961E889A6}" type="pres">
      <dgm:prSet presAssocID="{51FB27EC-9B06-4B64-BC6B-0DCE5310AF5F}" presName="vert1" presStyleCnt="0"/>
      <dgm:spPr/>
    </dgm:pt>
    <dgm:pt modelId="{398A4AA7-CFB8-4125-9A8B-E33A1D8351D9}" type="pres">
      <dgm:prSet presAssocID="{7B6B6C20-CADA-4D9E-96B5-AA699822529C}" presName="thickLine" presStyleLbl="alignNode1" presStyleIdx="3" presStyleCnt="4"/>
      <dgm:spPr/>
    </dgm:pt>
    <dgm:pt modelId="{B635C231-8839-4F97-B4AA-7A8E8E87B5F3}" type="pres">
      <dgm:prSet presAssocID="{7B6B6C20-CADA-4D9E-96B5-AA699822529C}" presName="horz1" presStyleCnt="0"/>
      <dgm:spPr/>
    </dgm:pt>
    <dgm:pt modelId="{2A8A0FEB-F845-41B7-94AA-17B4D00E37FB}" type="pres">
      <dgm:prSet presAssocID="{7B6B6C20-CADA-4D9E-96B5-AA699822529C}" presName="tx1" presStyleLbl="revTx" presStyleIdx="3" presStyleCnt="4"/>
      <dgm:spPr/>
    </dgm:pt>
    <dgm:pt modelId="{FF6A9281-6620-4094-B5F2-C56CD25F545F}" type="pres">
      <dgm:prSet presAssocID="{7B6B6C20-CADA-4D9E-96B5-AA699822529C}" presName="vert1" presStyleCnt="0"/>
      <dgm:spPr/>
    </dgm:pt>
  </dgm:ptLst>
  <dgm:cxnLst>
    <dgm:cxn modelId="{CA284D16-51F2-4511-A621-829B3AEE01D0}" type="presOf" srcId="{7B6B6C20-CADA-4D9E-96B5-AA699822529C}" destId="{2A8A0FEB-F845-41B7-94AA-17B4D00E37FB}" srcOrd="0" destOrd="0" presId="urn:microsoft.com/office/officeart/2008/layout/LinedList"/>
    <dgm:cxn modelId="{32AEC337-C57D-45DF-989C-6F36F04EE7BF}" srcId="{B2606272-2A89-4CEB-B80E-E117DA2CC204}" destId="{51FB27EC-9B06-4B64-BC6B-0DCE5310AF5F}" srcOrd="2" destOrd="0" parTransId="{EB2C0B63-1E0C-4732-8EF9-FF95328B2098}" sibTransId="{0AD2A747-C8F5-496F-9074-3AB1829C4C7F}"/>
    <dgm:cxn modelId="{2614DD43-EC57-472F-BBB1-A52C37E5816D}" type="presOf" srcId="{DFC5B9D7-15FD-428F-95BF-C0006E26988C}" destId="{BF09E6CC-F835-4A1E-BFC5-CA49ADB6AFC2}" srcOrd="0" destOrd="0" presId="urn:microsoft.com/office/officeart/2008/layout/LinedList"/>
    <dgm:cxn modelId="{C3239A45-1934-464B-B2F2-3430BD37DE4E}" type="presOf" srcId="{51FB27EC-9B06-4B64-BC6B-0DCE5310AF5F}" destId="{8D232B8A-B34D-4E97-8EFB-CE02BC2A3BD8}" srcOrd="0" destOrd="0" presId="urn:microsoft.com/office/officeart/2008/layout/LinedList"/>
    <dgm:cxn modelId="{4A5A1E86-8EAF-4B47-BD50-501CC60B2878}" srcId="{B2606272-2A89-4CEB-B80E-E117DA2CC204}" destId="{AB54803F-0851-407D-8218-A6A2D16B3EF1}" srcOrd="1" destOrd="0" parTransId="{0FAC3887-923B-459C-B09E-AEA61050DEE1}" sibTransId="{40FB4A36-7C98-45C4-BF27-1019D658D78E}"/>
    <dgm:cxn modelId="{F286F188-9242-4374-A260-057ADEF1C53A}" srcId="{B2606272-2A89-4CEB-B80E-E117DA2CC204}" destId="{DFC5B9D7-15FD-428F-95BF-C0006E26988C}" srcOrd="0" destOrd="0" parTransId="{C18C1965-3C63-4159-8BA6-5DDF9A2688FE}" sibTransId="{F0E732CA-6186-4BF6-8C4F-E797E9D6C8DA}"/>
    <dgm:cxn modelId="{71C94BC3-6792-48F6-ABF0-E195C246C9D9}" srcId="{B2606272-2A89-4CEB-B80E-E117DA2CC204}" destId="{7B6B6C20-CADA-4D9E-96B5-AA699822529C}" srcOrd="3" destOrd="0" parTransId="{2B8F3E62-D1BA-457F-8E18-B2ED3FD8CF56}" sibTransId="{44330A18-FD32-4868-9794-45F26B6ED075}"/>
    <dgm:cxn modelId="{9E7694D1-2826-4E6C-99AA-2EB41E42B706}" type="presOf" srcId="{AB54803F-0851-407D-8218-A6A2D16B3EF1}" destId="{7F9A1AE4-8B4F-4E67-B445-A32A1C59D614}" srcOrd="0" destOrd="0" presId="urn:microsoft.com/office/officeart/2008/layout/LinedList"/>
    <dgm:cxn modelId="{F6711BE4-1FFF-46F8-B45F-9EB4C261CD6D}" type="presOf" srcId="{B2606272-2A89-4CEB-B80E-E117DA2CC204}" destId="{7692BA3E-C583-478C-A84F-4DAF7DE8BFC2}" srcOrd="0" destOrd="0" presId="urn:microsoft.com/office/officeart/2008/layout/LinedList"/>
    <dgm:cxn modelId="{CA6C7FD1-A46B-411E-9883-314313B85459}" type="presParOf" srcId="{7692BA3E-C583-478C-A84F-4DAF7DE8BFC2}" destId="{7ED69B28-331C-427F-AA21-F18430C8B750}" srcOrd="0" destOrd="0" presId="urn:microsoft.com/office/officeart/2008/layout/LinedList"/>
    <dgm:cxn modelId="{DB0B852F-38A8-449F-8F9E-8390F3FA6467}" type="presParOf" srcId="{7692BA3E-C583-478C-A84F-4DAF7DE8BFC2}" destId="{315810D5-B9EA-45E8-8840-A66988868267}" srcOrd="1" destOrd="0" presId="urn:microsoft.com/office/officeart/2008/layout/LinedList"/>
    <dgm:cxn modelId="{20B2DFCB-DD02-4FDD-A123-1A5B2C9239D8}" type="presParOf" srcId="{315810D5-B9EA-45E8-8840-A66988868267}" destId="{BF09E6CC-F835-4A1E-BFC5-CA49ADB6AFC2}" srcOrd="0" destOrd="0" presId="urn:microsoft.com/office/officeart/2008/layout/LinedList"/>
    <dgm:cxn modelId="{1D9BCED3-D95E-44BD-81EE-E36876E216FC}" type="presParOf" srcId="{315810D5-B9EA-45E8-8840-A66988868267}" destId="{35A5B590-77C7-4B53-9476-51FF41472748}" srcOrd="1" destOrd="0" presId="urn:microsoft.com/office/officeart/2008/layout/LinedList"/>
    <dgm:cxn modelId="{3405E254-31E4-4420-964E-99A952DC1B35}" type="presParOf" srcId="{7692BA3E-C583-478C-A84F-4DAF7DE8BFC2}" destId="{91387A19-69AD-4085-9CFB-1141CCBEDD96}" srcOrd="2" destOrd="0" presId="urn:microsoft.com/office/officeart/2008/layout/LinedList"/>
    <dgm:cxn modelId="{61E7B81C-EBC7-4807-A7E0-F15BFE6F7C89}" type="presParOf" srcId="{7692BA3E-C583-478C-A84F-4DAF7DE8BFC2}" destId="{7CB1A6BC-7F2C-4686-9669-BE6E004A6AE3}" srcOrd="3" destOrd="0" presId="urn:microsoft.com/office/officeart/2008/layout/LinedList"/>
    <dgm:cxn modelId="{E2AE3F45-D0A1-45A9-A9B2-1B6A484ADAC9}" type="presParOf" srcId="{7CB1A6BC-7F2C-4686-9669-BE6E004A6AE3}" destId="{7F9A1AE4-8B4F-4E67-B445-A32A1C59D614}" srcOrd="0" destOrd="0" presId="urn:microsoft.com/office/officeart/2008/layout/LinedList"/>
    <dgm:cxn modelId="{8D54AC2A-B02C-46F0-BC71-316C3E2973F4}" type="presParOf" srcId="{7CB1A6BC-7F2C-4686-9669-BE6E004A6AE3}" destId="{7D3F9BCB-2259-49F2-A973-03B82279B08C}" srcOrd="1" destOrd="0" presId="urn:microsoft.com/office/officeart/2008/layout/LinedList"/>
    <dgm:cxn modelId="{153E4B21-A8D3-4071-9B9E-AC2344574E7B}" type="presParOf" srcId="{7692BA3E-C583-478C-A84F-4DAF7DE8BFC2}" destId="{6DB7CF50-1D66-4867-AF74-B9DDD4A17D0B}" srcOrd="4" destOrd="0" presId="urn:microsoft.com/office/officeart/2008/layout/LinedList"/>
    <dgm:cxn modelId="{5A21DF8B-CF46-451C-B266-95A02DEBDE0A}" type="presParOf" srcId="{7692BA3E-C583-478C-A84F-4DAF7DE8BFC2}" destId="{BCA76E1F-37B5-4C72-A699-2B18926149EB}" srcOrd="5" destOrd="0" presId="urn:microsoft.com/office/officeart/2008/layout/LinedList"/>
    <dgm:cxn modelId="{573449BF-D6A1-4E85-802A-C20E80B3B0BB}" type="presParOf" srcId="{BCA76E1F-37B5-4C72-A699-2B18926149EB}" destId="{8D232B8A-B34D-4E97-8EFB-CE02BC2A3BD8}" srcOrd="0" destOrd="0" presId="urn:microsoft.com/office/officeart/2008/layout/LinedList"/>
    <dgm:cxn modelId="{81AB41DE-E8AC-4AE0-8CC1-735483E70853}" type="presParOf" srcId="{BCA76E1F-37B5-4C72-A699-2B18926149EB}" destId="{247BACFE-6D1C-4E7E-BB2F-0B8961E889A6}" srcOrd="1" destOrd="0" presId="urn:microsoft.com/office/officeart/2008/layout/LinedList"/>
    <dgm:cxn modelId="{DB22F08A-35CA-494F-BA7A-51290B236153}" type="presParOf" srcId="{7692BA3E-C583-478C-A84F-4DAF7DE8BFC2}" destId="{398A4AA7-CFB8-4125-9A8B-E33A1D8351D9}" srcOrd="6" destOrd="0" presId="urn:microsoft.com/office/officeart/2008/layout/LinedList"/>
    <dgm:cxn modelId="{16C66DCE-6B6A-4C06-BC05-0ADB5CA4097F}" type="presParOf" srcId="{7692BA3E-C583-478C-A84F-4DAF7DE8BFC2}" destId="{B635C231-8839-4F97-B4AA-7A8E8E87B5F3}" srcOrd="7" destOrd="0" presId="urn:microsoft.com/office/officeart/2008/layout/LinedList"/>
    <dgm:cxn modelId="{CBF7B072-6429-49E6-91CB-85D878DA0466}" type="presParOf" srcId="{B635C231-8839-4F97-B4AA-7A8E8E87B5F3}" destId="{2A8A0FEB-F845-41B7-94AA-17B4D00E37FB}" srcOrd="0" destOrd="0" presId="urn:microsoft.com/office/officeart/2008/layout/LinedList"/>
    <dgm:cxn modelId="{2B92F353-AF5C-48E0-83F0-ECD1ABD0BB6D}" type="presParOf" srcId="{B635C231-8839-4F97-B4AA-7A8E8E87B5F3}" destId="{FF6A9281-6620-4094-B5F2-C56CD25F545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69B28-331C-427F-AA21-F18430C8B750}">
      <dsp:nvSpPr>
        <dsp:cNvPr id="0" name=""/>
        <dsp:cNvSpPr/>
      </dsp:nvSpPr>
      <dsp:spPr>
        <a:xfrm>
          <a:off x="0" y="0"/>
          <a:ext cx="11626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9E6CC-F835-4A1E-BFC5-CA49ADB6AFC2}">
      <dsp:nvSpPr>
        <dsp:cNvPr id="0" name=""/>
        <dsp:cNvSpPr/>
      </dsp:nvSpPr>
      <dsp:spPr>
        <a:xfrm>
          <a:off x="0" y="0"/>
          <a:ext cx="11626850" cy="1110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200" kern="1200" dirty="0"/>
            <a:t>Traditional instruction is more scalable and is less dependent on class size.</a:t>
          </a:r>
          <a:endParaRPr lang="en-US" sz="3200" kern="1200" dirty="0"/>
        </a:p>
      </dsp:txBody>
      <dsp:txXfrm>
        <a:off x="0" y="0"/>
        <a:ext cx="11626850" cy="1110853"/>
      </dsp:txXfrm>
    </dsp:sp>
    <dsp:sp modelId="{91387A19-69AD-4085-9CFB-1141CCBEDD96}">
      <dsp:nvSpPr>
        <dsp:cNvPr id="0" name=""/>
        <dsp:cNvSpPr/>
      </dsp:nvSpPr>
      <dsp:spPr>
        <a:xfrm>
          <a:off x="0" y="1110853"/>
          <a:ext cx="11626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A1AE4-8B4F-4E67-B445-A32A1C59D614}">
      <dsp:nvSpPr>
        <dsp:cNvPr id="0" name=""/>
        <dsp:cNvSpPr/>
      </dsp:nvSpPr>
      <dsp:spPr>
        <a:xfrm>
          <a:off x="0" y="1110853"/>
          <a:ext cx="11626850" cy="1110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200" kern="1200" dirty="0"/>
            <a:t>Peer instruction (PI) performs better than traditional instruction for smaller classrooms with slow learners.</a:t>
          </a:r>
          <a:endParaRPr lang="en-US" sz="3200" kern="1200" dirty="0"/>
        </a:p>
      </dsp:txBody>
      <dsp:txXfrm>
        <a:off x="0" y="1110853"/>
        <a:ext cx="11626850" cy="1110853"/>
      </dsp:txXfrm>
    </dsp:sp>
    <dsp:sp modelId="{6DB7CF50-1D66-4867-AF74-B9DDD4A17D0B}">
      <dsp:nvSpPr>
        <dsp:cNvPr id="0" name=""/>
        <dsp:cNvSpPr/>
      </dsp:nvSpPr>
      <dsp:spPr>
        <a:xfrm>
          <a:off x="0" y="2221706"/>
          <a:ext cx="11626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32B8A-B34D-4E97-8EFB-CE02BC2A3BD8}">
      <dsp:nvSpPr>
        <dsp:cNvPr id="0" name=""/>
        <dsp:cNvSpPr/>
      </dsp:nvSpPr>
      <dsp:spPr>
        <a:xfrm>
          <a:off x="0" y="2221706"/>
          <a:ext cx="11626850" cy="1110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200" kern="1200" dirty="0"/>
            <a:t>Among peer instruction seating arrangements (SA), </a:t>
          </a:r>
          <a:br>
            <a:rPr lang="en-PH" sz="3200" kern="1200" dirty="0"/>
          </a:br>
          <a:r>
            <a:rPr lang="en-PH" sz="3200" kern="1200" dirty="0"/>
            <a:t>the inner corner SA performs the best.</a:t>
          </a:r>
          <a:endParaRPr lang="en-US" sz="3200" kern="1200" dirty="0"/>
        </a:p>
      </dsp:txBody>
      <dsp:txXfrm>
        <a:off x="0" y="2221706"/>
        <a:ext cx="11626850" cy="1110853"/>
      </dsp:txXfrm>
    </dsp:sp>
    <dsp:sp modelId="{398A4AA7-CFB8-4125-9A8B-E33A1D8351D9}">
      <dsp:nvSpPr>
        <dsp:cNvPr id="0" name=""/>
        <dsp:cNvSpPr/>
      </dsp:nvSpPr>
      <dsp:spPr>
        <a:xfrm>
          <a:off x="0" y="3332559"/>
          <a:ext cx="11626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A0FEB-F845-41B7-94AA-17B4D00E37FB}">
      <dsp:nvSpPr>
        <dsp:cNvPr id="0" name=""/>
        <dsp:cNvSpPr/>
      </dsp:nvSpPr>
      <dsp:spPr>
        <a:xfrm>
          <a:off x="0" y="3332559"/>
          <a:ext cx="11626850" cy="1110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800" kern="1200" dirty="0"/>
            <a:t>Similar findings with previous research: Students with less background knowledge learned as much with PI compared to students with more background knowledge with traditional instruction.</a:t>
          </a:r>
          <a:endParaRPr lang="en-US" sz="2800" kern="1200" dirty="0"/>
        </a:p>
      </dsp:txBody>
      <dsp:txXfrm>
        <a:off x="0" y="3332559"/>
        <a:ext cx="11626850" cy="11108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8B589-3DCF-4CC3-8CB1-8F263020D954}" type="datetimeFigureOut">
              <a:rPr lang="en-PH" smtClean="0"/>
              <a:t>09/15/2024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4DEC7-B541-49CD-9364-4AC7105E644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90876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Low rho, high delta – irregular</a:t>
            </a:r>
          </a:p>
          <a:p>
            <a:r>
              <a:rPr lang="en-PH" dirty="0"/>
              <a:t>High rho, low delta – very regular</a:t>
            </a:r>
          </a:p>
          <a:p>
            <a:r>
              <a:rPr lang="en-PH" dirty="0"/>
              <a:t>High rho, high delta – still regular</a:t>
            </a:r>
          </a:p>
          <a:p>
            <a:endParaRPr lang="en-PH" dirty="0"/>
          </a:p>
          <a:p>
            <a:r>
              <a:rPr lang="en-PH" dirty="0"/>
              <a:t>At high rho, irregularity caused by high delta, disappears quicker. Higher rho, faster disappearance</a:t>
            </a:r>
          </a:p>
          <a:p>
            <a:endParaRPr lang="en-PH" dirty="0"/>
          </a:p>
          <a:p>
            <a:r>
              <a:rPr lang="en-PH" dirty="0"/>
              <a:t>Wala pang traditional kasi di ko pa </a:t>
            </a:r>
            <a:r>
              <a:rPr lang="en-PH" dirty="0" err="1"/>
              <a:t>naplot</a:t>
            </a:r>
            <a:r>
              <a:rPr lang="en-PH" dirty="0"/>
              <a:t> hehe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8916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Traditional models are more affected by heterogeneity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80416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Generally, previous findings hold:</a:t>
            </a:r>
          </a:p>
          <a:p>
            <a:pPr marL="171450" indent="-171450">
              <a:buFontTx/>
              <a:buChar char="-"/>
            </a:pPr>
            <a:r>
              <a:rPr lang="en-PH" dirty="0"/>
              <a:t>Small and slow classrooms lends itself to PI</a:t>
            </a:r>
          </a:p>
          <a:p>
            <a:pPr marL="171450" indent="-171450">
              <a:buFontTx/>
              <a:buChar char="-"/>
            </a:pPr>
            <a:r>
              <a:rPr lang="en-PH" dirty="0"/>
              <a:t>Heterogeneity can make or break when PI &gt; traditional, especially in larger classrooms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43960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Still, PI is better for lower class sizes</a:t>
            </a:r>
          </a:p>
          <a:p>
            <a:endParaRPr lang="en-PH" dirty="0"/>
          </a:p>
          <a:p>
            <a:r>
              <a:rPr lang="en-PH" dirty="0"/>
              <a:t>At high heterogeneity, PI set ups generally perform better than traditional set ups, even when the traditional classrooms have higher rho’s</a:t>
            </a:r>
          </a:p>
          <a:p>
            <a:endParaRPr lang="en-PH" dirty="0"/>
          </a:p>
          <a:p>
            <a:r>
              <a:rPr lang="en-PH" dirty="0"/>
              <a:t>Classroom size </a:t>
            </a:r>
            <a:r>
              <a:rPr lang="en-PH" u="none" dirty="0"/>
              <a:t>effect</a:t>
            </a:r>
            <a:r>
              <a:rPr lang="en-PH" dirty="0"/>
              <a:t>: makes traditional better, more pronounced in homogenous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8529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1F65-3F11-FD5D-739D-5D072CDA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913" y="618525"/>
            <a:ext cx="11510174" cy="20537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FD963-2FAF-A23E-C57B-EA0F47352B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0912" y="2888273"/>
            <a:ext cx="5670000" cy="170210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Authors</a:t>
            </a:r>
            <a:endParaRPr lang="en-P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C60D4C-31A7-24EA-FE54-1C44B7CFB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313" y="4746609"/>
            <a:ext cx="8536178" cy="1577126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PH" dirty="0"/>
              <a:t>All about me + Event details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71FF8C-C37A-AB61-CB50-7C67E5DB06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1090" y="2888273"/>
            <a:ext cx="5670000" cy="1702107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PH" dirty="0"/>
              <a:t>Publication details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D8856D8-6C60-31A7-919F-F6652B62A2F2}"/>
              </a:ext>
            </a:extLst>
          </p:cNvPr>
          <p:cNvGrpSpPr/>
          <p:nvPr userDrawn="1"/>
        </p:nvGrpSpPr>
        <p:grpSpPr>
          <a:xfrm>
            <a:off x="9130089" y="4704708"/>
            <a:ext cx="2720598" cy="1660928"/>
            <a:chOff x="9130089" y="4704708"/>
            <a:chExt cx="2720598" cy="166092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023407-6BAA-5E85-8BAD-5E4AC681CDC3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29" name="Picture 28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93868C57-1DE6-FEDD-B1CA-926B02815A0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" name="Picture 30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741DA45E-CD6A-925D-B98B-078F57155D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33" name="Picture 32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94FD9878-5DC9-20C3-D550-A5FC69B53A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A9B0666-3AFC-E886-7DFB-29E4718A800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35" name="Picture 3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B73220F5-8226-6025-D3A5-AE00D822FE4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38" name="Picture 37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264EBD6-06AD-01C2-046E-71AED91FF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E1B99A5-BD9B-4CE9-F0BE-CAE5CAF7FD85}"/>
              </a:ext>
            </a:extLst>
          </p:cNvPr>
          <p:cNvSpPr/>
          <p:nvPr userDrawn="1"/>
        </p:nvSpPr>
        <p:spPr>
          <a:xfrm flipV="1">
            <a:off x="340913" y="2738839"/>
            <a:ext cx="1151017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FBE2F23A-6579-17A9-8BD8-C63797F896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060104" y="0"/>
            <a:ext cx="1131895" cy="3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F7A4C69-6890-CCBA-596E-A4E7F46818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7410" y="6451565"/>
            <a:ext cx="11219543" cy="360000"/>
          </a:xfrm>
          <a:prstGeom prst="rect">
            <a:avLst/>
          </a:prstGeom>
        </p:spPr>
        <p:txBody>
          <a:bodyPr/>
          <a:lstStyle/>
          <a:p>
            <a:endParaRPr lang="en-PH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6C03F247-B4BD-7000-85F2-ECF8C67C59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B76BDC-CC57-7747-7990-C93624FC6C45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1F65-3F11-FD5D-739D-5D072CDA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514" y="1646727"/>
            <a:ext cx="11510174" cy="20537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FD963-2FAF-A23E-C57B-EA0F47352B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0912" y="2888273"/>
            <a:ext cx="5670000" cy="170210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Authors</a:t>
            </a:r>
            <a:endParaRPr lang="en-P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C60D4C-31A7-24EA-FE54-1C44B7CFB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312" y="4746609"/>
            <a:ext cx="11509376" cy="1577126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PH" dirty="0"/>
              <a:t>All about me + Event details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71FF8C-C37A-AB61-CB50-7C67E5DB06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1090" y="2888273"/>
            <a:ext cx="5670000" cy="1702107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PH" dirty="0"/>
              <a:t>Publication details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8023407-6BAA-5E85-8BAD-5E4AC681CDC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84332" y="5466618"/>
            <a:ext cx="2531876" cy="772857"/>
            <a:chOff x="4894990" y="4453717"/>
            <a:chExt cx="4127756" cy="1260000"/>
          </a:xfrm>
        </p:grpSpPr>
        <p:pic>
          <p:nvPicPr>
            <p:cNvPr id="29" name="Picture 28" descr="A logo with a bird and a shield&#10;&#10;Description automatically generated">
              <a:extLst>
                <a:ext uri="{FF2B5EF4-FFF2-40B4-BE49-F238E27FC236}">
                  <a16:creationId xmlns:a16="http://schemas.microsoft.com/office/drawing/2014/main" id="{93868C57-1DE6-FEDD-B1CA-926B02815A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990" y="4453717"/>
              <a:ext cx="1260000" cy="1260000"/>
            </a:xfrm>
            <a:prstGeom prst="rect">
              <a:avLst/>
            </a:prstGeom>
          </p:spPr>
        </p:pic>
        <p:pic>
          <p:nvPicPr>
            <p:cNvPr id="31" name="Picture 30" descr="A blue and yellow logo&#10;&#10;Description automatically generated">
              <a:extLst>
                <a:ext uri="{FF2B5EF4-FFF2-40B4-BE49-F238E27FC236}">
                  <a16:creationId xmlns:a16="http://schemas.microsoft.com/office/drawing/2014/main" id="{741DA45E-CD6A-925D-B98B-078F57155D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3474" y="4453717"/>
              <a:ext cx="1330788" cy="1260000"/>
            </a:xfrm>
            <a:prstGeom prst="rect">
              <a:avLst/>
            </a:prstGeom>
          </p:spPr>
        </p:pic>
        <p:pic>
          <p:nvPicPr>
            <p:cNvPr id="33" name="Picture 32" descr="A logo with text and symbols&#10;&#10;Description automatically generated">
              <a:extLst>
                <a:ext uri="{FF2B5EF4-FFF2-40B4-BE49-F238E27FC236}">
                  <a16:creationId xmlns:a16="http://schemas.microsoft.com/office/drawing/2014/main" id="{94FD9878-5DC9-20C3-D550-A5FC69B53A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2746" y="4453717"/>
              <a:ext cx="1260000" cy="126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A9B0666-3AFC-E886-7DFB-29E4718A80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11857" y="5466618"/>
            <a:ext cx="2438831" cy="772857"/>
            <a:chOff x="5388673" y="4809551"/>
            <a:chExt cx="4260068" cy="1350000"/>
          </a:xfrm>
        </p:grpSpPr>
        <p:pic>
          <p:nvPicPr>
            <p:cNvPr id="35" name="Picture 34" descr="A close up of a blue and grey circle&#10;&#10;Description automatically generated">
              <a:extLst>
                <a:ext uri="{FF2B5EF4-FFF2-40B4-BE49-F238E27FC236}">
                  <a16:creationId xmlns:a16="http://schemas.microsoft.com/office/drawing/2014/main" id="{B73220F5-8226-6025-D3A5-AE00D822FE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8673" y="4932283"/>
              <a:ext cx="2800205" cy="1080000"/>
            </a:xfrm>
            <a:prstGeom prst="rect">
              <a:avLst/>
            </a:prstGeom>
          </p:spPr>
        </p:pic>
        <p:pic>
          <p:nvPicPr>
            <p:cNvPr id="38" name="Picture 37" descr="A red green and blue triangle with lines and dots&#10;&#10;Description automatically generated">
              <a:extLst>
                <a:ext uri="{FF2B5EF4-FFF2-40B4-BE49-F238E27FC236}">
                  <a16:creationId xmlns:a16="http://schemas.microsoft.com/office/drawing/2014/main" id="{0264EBD6-06AD-01C2-046E-71AED91FFE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8741" y="4809551"/>
              <a:ext cx="1350000" cy="1350000"/>
            </a:xfrm>
            <a:prstGeom prst="rect">
              <a:avLst/>
            </a:prstGeom>
          </p:spPr>
        </p:pic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E1B99A5-BD9B-4CE9-F0BE-CAE5CAF7FD85}"/>
              </a:ext>
            </a:extLst>
          </p:cNvPr>
          <p:cNvSpPr/>
          <p:nvPr userDrawn="1"/>
        </p:nvSpPr>
        <p:spPr>
          <a:xfrm flipV="1">
            <a:off x="340514" y="3767041"/>
            <a:ext cx="1151017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FBE2F23A-6579-17A9-8BD8-C63797F89623}"/>
              </a:ext>
            </a:extLst>
          </p:cNvPr>
          <p:cNvSpPr>
            <a:spLocks noGrp="1"/>
          </p:cNvSpPr>
          <p:nvPr userDrawn="1">
            <p:ph type="dt" sz="half" idx="13"/>
          </p:nvPr>
        </p:nvSpPr>
        <p:spPr>
          <a:xfrm>
            <a:off x="11060104" y="0"/>
            <a:ext cx="1131895" cy="360000"/>
          </a:xfrm>
          <a:prstGeom prst="rect">
            <a:avLst/>
          </a:prstGeom>
        </p:spPr>
        <p:txBody>
          <a:bodyPr/>
          <a:lstStyle/>
          <a:p>
            <a:fld id="{843CB0FE-86D9-4EF0-AD61-3F5691C83FED}" type="datetimeFigureOut">
              <a:rPr lang="en-PH" smtClean="0"/>
              <a:t>09/15/2024</a:t>
            </a:fld>
            <a:endParaRPr lang="en-PH"/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F7A4C69-6890-CCBA-596E-A4E7F4681869}"/>
              </a:ext>
            </a:extLst>
          </p:cNvPr>
          <p:cNvSpPr>
            <a:spLocks noGrp="1"/>
          </p:cNvSpPr>
          <p:nvPr userDrawn="1">
            <p:ph type="ftr" sz="quarter" idx="14"/>
          </p:nvPr>
        </p:nvSpPr>
        <p:spPr>
          <a:xfrm>
            <a:off x="77410" y="6451565"/>
            <a:ext cx="11219543" cy="360000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6C03F247-B4BD-7000-85F2-ECF8C67C596E}"/>
              </a:ext>
            </a:extLst>
          </p:cNvPr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/>
          <a:p>
            <a:fld id="{D90E601A-06FB-4B5D-BA68-AF2F7B7563F8}" type="slidenum">
              <a:rPr lang="en-PH" smtClean="0"/>
              <a:t>‹#›</a:t>
            </a:fld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B76BDC-CC57-7747-7990-C93624FC6C45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357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C92E-3E22-1810-9C19-42F281496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4620"/>
            <a:ext cx="9983415" cy="7762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75A83-3AC3-23EA-1648-A6A24A7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478F0-30D2-BA3B-53C4-7FB95875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53C3E0-31AE-5C25-C3A7-CA8EBFD298C3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769E84-D3A5-B787-DEF8-4A8D8F0EA435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3A72F79-8497-9428-B761-B3123887C67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8" name="Picture 17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7F3324CF-0FD9-820A-F52D-FD7BDC3CDC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9" name="Picture 18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51606284-B648-AEEA-BCB4-F659B03366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20" name="Picture 19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09F77736-A73E-253E-74DA-55E4EE575F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F11ACF8-CD61-12E4-3586-F7283521869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6" name="Picture 15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E49277AB-8558-4AC9-DA68-957D20C114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7" name="Picture 16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FF764FA4-D910-76AA-96F8-09690ACA6E6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2926047-A0AA-90DF-4CBB-7C8D51A98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317B9-8D95-3509-9E62-54197511E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2024.09.16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70872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4BF6-6457-24D3-A67C-2436BB23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88863B3-F4AE-1F04-7D9A-2CEBF52AC951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7F25BB-E932-D835-1A81-732C627FECA2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F3AFF6-A139-8FEF-26D9-67EBA57A5D3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7" name="Picture 16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67B4F36E-60DC-1AB9-A9F4-618A088747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8" name="Picture 17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DB55C02B-F0DE-6E95-0D51-570797501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19" name="Picture 18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5604EECF-F3C9-F06E-DC76-B6FFD7C5612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546C8D2-30E7-2F26-A40A-F68A0B0646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5" name="Picture 1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CF893D9F-0299-4CFA-551A-661B97294D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6" name="Picture 15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07DCAD5-9236-D2B5-0A30-48B3D18E288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F1731DA-B9B1-ABF5-FC0B-5F72566C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69EA7E-3A7A-960E-46A2-E8E77F98D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5C9FD95-AD80-8521-13E0-3FFAED25B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2024.09.16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42316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00D07E-6334-B050-AA32-502F2B42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969528C-41EA-08E6-3C47-6EF197D13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B9C7A-795B-944A-B48C-D16C96063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2024.09.16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72719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1E04-9DD9-89D4-A49E-E8230DFE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2" y="1222157"/>
            <a:ext cx="9983415" cy="1643592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C35CD28-C907-1E8C-8447-DE24B411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D53A3E5-5B32-F506-55AA-1B5C8EEAD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4D0CCC7-94CC-6374-0F72-8A1CA7665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2024.09.16</a:t>
            </a:r>
            <a:endParaRPr lang="en-P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733BF5-57A7-FC25-C7D4-7620761AFDD1}"/>
              </a:ext>
            </a:extLst>
          </p:cNvPr>
          <p:cNvSpPr/>
          <p:nvPr userDrawn="1"/>
        </p:nvSpPr>
        <p:spPr>
          <a:xfrm flipV="1">
            <a:off x="1103686" y="2933076"/>
            <a:ext cx="998341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139BAA-44B0-B0DF-4138-1CAFD15F08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28286"/>
            <a:ext cx="9983414" cy="274864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558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box">
            <a:extLst>
              <a:ext uri="{FF2B5EF4-FFF2-40B4-BE49-F238E27FC236}">
                <a16:creationId xmlns:a16="http://schemas.microsoft.com/office/drawing/2014/main" id="{5825AF67-1074-F73C-FA71-8675E6A83A2B}"/>
              </a:ext>
            </a:extLst>
          </p:cNvPr>
          <p:cNvSpPr/>
          <p:nvPr userDrawn="1"/>
        </p:nvSpPr>
        <p:spPr>
          <a:xfrm>
            <a:off x="0" y="6408000"/>
            <a:ext cx="12192000" cy="4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Header box">
            <a:extLst>
              <a:ext uri="{FF2B5EF4-FFF2-40B4-BE49-F238E27FC236}">
                <a16:creationId xmlns:a16="http://schemas.microsoft.com/office/drawing/2014/main" id="{8BF18EDF-80C5-186C-BBA6-ED66E96D3CFD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D3F1C2E3-BC5F-9597-FB8A-9538A08D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704668"/>
            <a:ext cx="9983415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D2572D9A-2A5C-C564-D710-119F1A42F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265" y="1733384"/>
            <a:ext cx="11625470" cy="4443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Presentation title">
            <a:extLst>
              <a:ext uri="{FF2B5EF4-FFF2-40B4-BE49-F238E27FC236}">
                <a16:creationId xmlns:a16="http://schemas.microsoft.com/office/drawing/2014/main" id="{F25B7521-30D7-BD13-9717-14C3684FA9CE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8418136" cy="36000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Learning dynamics in a cellular automata model of classroom peer-to-peer interactions</a:t>
            </a:r>
            <a:endParaRPr lang="en-PH" dirty="0"/>
          </a:p>
        </p:txBody>
      </p:sp>
      <p:sp>
        <p:nvSpPr>
          <p:cNvPr id="22" name="Event">
            <a:extLst>
              <a:ext uri="{FF2B5EF4-FFF2-40B4-BE49-F238E27FC236}">
                <a16:creationId xmlns:a16="http://schemas.microsoft.com/office/drawing/2014/main" id="{DFFA2FA3-EF91-DD19-486B-FF8E5D30364E}"/>
              </a:ext>
            </a:extLst>
          </p:cNvPr>
          <p:cNvSpPr txBox="1">
            <a:spLocks/>
          </p:cNvSpPr>
          <p:nvPr userDrawn="1"/>
        </p:nvSpPr>
        <p:spPr>
          <a:xfrm>
            <a:off x="8540684" y="0"/>
            <a:ext cx="3651315" cy="360363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AY 24-25 1</a:t>
            </a:r>
            <a:r>
              <a:rPr lang="en-PH" baseline="30000" dirty="0"/>
              <a:t>st</a:t>
            </a:r>
            <a:r>
              <a:rPr lang="en-PH" dirty="0"/>
              <a:t> Semester Progress Report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B21EB6-4ACE-BED0-A8DB-3DF922347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4CBB2E8-859B-B0E0-F59A-3FBD7D3A0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641E7CD-0BB4-0588-8781-339BBBBFB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2024.09.16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8572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4" r:id="rId4"/>
    <p:sldLayoutId id="2147483655" r:id="rId5"/>
    <p:sldLayoutId id="2147483656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microsoft.com/office/2007/relationships/media" Target="../media/media4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14.png"/><Relationship Id="rId5" Type="http://schemas.microsoft.com/office/2007/relationships/media" Target="../media/media5.mp4"/><Relationship Id="rId10" Type="http://schemas.openxmlformats.org/officeDocument/2006/relationships/image" Target="../media/image13.png"/><Relationship Id="rId4" Type="http://schemas.openxmlformats.org/officeDocument/2006/relationships/video" Target="../media/media4.mp4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E992-9750-2CBA-5431-3EE96C59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514" y="1114817"/>
            <a:ext cx="11510174" cy="2585682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Learning dynamics in a cellular automata model of classroom </a:t>
            </a:r>
            <a:br>
              <a:rPr lang="en-US" dirty="0"/>
            </a:br>
            <a:r>
              <a:rPr lang="en-US" dirty="0"/>
              <a:t>peer-to-peer interactions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873D8-B812-B508-FC5E-EAB64FFF3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601" y="3902324"/>
            <a:ext cx="5670000" cy="1702107"/>
          </a:xfrm>
        </p:spPr>
        <p:txBody>
          <a:bodyPr>
            <a:normAutofit/>
          </a:bodyPr>
          <a:lstStyle/>
          <a:p>
            <a:pPr algn="r"/>
            <a:r>
              <a:rPr lang="en-PH" sz="2800" b="1" dirty="0"/>
              <a:t>Progress Report</a:t>
            </a:r>
          </a:p>
          <a:p>
            <a:pPr algn="r"/>
            <a:r>
              <a:rPr lang="en-PH" sz="2000" dirty="0"/>
              <a:t>1st Semester, AY 2024-2025</a:t>
            </a:r>
          </a:p>
          <a:p>
            <a:pPr algn="r"/>
            <a:r>
              <a:rPr lang="en-PH" sz="2000" dirty="0"/>
              <a:t>16 September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4DDAD-CC9D-05E3-75F5-66FFFD80B4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1312" y="3983277"/>
            <a:ext cx="11509376" cy="2340458"/>
          </a:xfrm>
        </p:spPr>
        <p:txBody>
          <a:bodyPr numCol="2">
            <a:normAutofit/>
          </a:bodyPr>
          <a:lstStyle/>
          <a:p>
            <a:pPr algn="l"/>
            <a:r>
              <a:rPr lang="en-PH" b="1" dirty="0"/>
              <a:t>Sy, Clarence Ioakim T.</a:t>
            </a:r>
          </a:p>
          <a:p>
            <a:pPr algn="l"/>
            <a:r>
              <a:rPr lang="en-PH" dirty="0"/>
              <a:t>BS4+ Applied Physics</a:t>
            </a:r>
          </a:p>
          <a:p>
            <a:pPr algn="l"/>
            <a:r>
              <a:rPr lang="en-PH" b="1" dirty="0"/>
              <a:t>Adviser: Dr. </a:t>
            </a:r>
            <a:r>
              <a:rPr lang="en-PH" b="1" dirty="0" err="1"/>
              <a:t>Johnrob</a:t>
            </a:r>
            <a:r>
              <a:rPr lang="en-PH" b="1" dirty="0"/>
              <a:t> </a:t>
            </a:r>
            <a:r>
              <a:rPr lang="en-PH" b="1" dirty="0" err="1"/>
              <a:t>Bantang</a:t>
            </a:r>
            <a:endParaRPr lang="en-PH" b="1" dirty="0"/>
          </a:p>
          <a:p>
            <a:pPr algn="l"/>
            <a:r>
              <a:rPr lang="en-PH" dirty="0"/>
              <a:t>Complexity Science Group</a:t>
            </a:r>
          </a:p>
        </p:txBody>
      </p:sp>
    </p:spTree>
    <p:extLst>
      <p:ext uri="{BB962C8B-B14F-4D97-AF65-F5344CB8AC3E}">
        <p14:creationId xmlns:p14="http://schemas.microsoft.com/office/powerpoint/2010/main" val="4269614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440F8-0162-8A2F-B0FB-4E5B44C50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PH" sz="3600" dirty="0"/>
              <a:t>A better visualization of breakpoints (lower is better)</a:t>
            </a:r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C4905A2-228C-1D3D-229D-CBBD1429B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0" y="2026616"/>
            <a:ext cx="5400000" cy="3600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BC8F7-C8F4-C90C-326C-03F22790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4EDA-1C20-C74C-B81A-C4E8BBF33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PH" dirty="0"/>
              <a:t>Sorry sir, </a:t>
            </a:r>
            <a:r>
              <a:rPr lang="en-PH" dirty="0" err="1"/>
              <a:t>kahapon</a:t>
            </a:r>
            <a:r>
              <a:rPr lang="en-PH" dirty="0"/>
              <a:t> ko lang </a:t>
            </a:r>
            <a:r>
              <a:rPr lang="en-PH" dirty="0" err="1"/>
              <a:t>ginawa</a:t>
            </a:r>
            <a:r>
              <a:rPr lang="en-PH" dirty="0"/>
              <a:t> to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F343B6-4283-EBD8-E19B-CA4F664017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2024.09.16</a:t>
            </a:r>
            <a:endParaRPr lang="en-PH" dirty="0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72910AA-21AA-D48A-81F8-943D7E8D1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00" y="2026616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4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8AF2A-7F69-7860-24E6-D59B00A5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Things left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5344-8085-B852-3AF2-CC16DA9FF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dirty="0"/>
              <a:t>Research, data, analysis</a:t>
            </a:r>
          </a:p>
          <a:p>
            <a:pPr lvl="1"/>
            <a:r>
              <a:rPr lang="en-PH" dirty="0"/>
              <a:t>Plot the rest of the heterogenous model SAs</a:t>
            </a:r>
          </a:p>
          <a:p>
            <a:pPr lvl="1"/>
            <a:r>
              <a:rPr lang="en-PH" dirty="0"/>
              <a:t>Figure out class learning rate weirdness</a:t>
            </a:r>
          </a:p>
          <a:p>
            <a:pPr lvl="1"/>
            <a:r>
              <a:rPr lang="en-PH" dirty="0"/>
              <a:t>Anisotropic model and analysis</a:t>
            </a:r>
          </a:p>
          <a:p>
            <a:r>
              <a:rPr lang="en-PH" dirty="0"/>
              <a:t>Papers</a:t>
            </a:r>
          </a:p>
          <a:p>
            <a:pPr lvl="1"/>
            <a:r>
              <a:rPr lang="en-PH" dirty="0"/>
              <a:t>Abstract</a:t>
            </a:r>
          </a:p>
          <a:p>
            <a:pPr lvl="1"/>
            <a:r>
              <a:rPr lang="en-PH" dirty="0"/>
              <a:t>Manuscript drafts</a:t>
            </a:r>
          </a:p>
          <a:p>
            <a:r>
              <a:rPr lang="en-PH" dirty="0"/>
              <a:t>Defend, I guess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5DA6C-44CA-6453-4055-13AF7EFB8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C0410-00F1-0EF3-68D4-3CBC11F55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6D48679-7450-277D-46BC-E67A95EF10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95000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E992-9750-2CBA-5431-3EE96C59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514" y="1114817"/>
            <a:ext cx="11510174" cy="2585682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Learning dynamics in a cellular automata model of classroom </a:t>
            </a:r>
            <a:br>
              <a:rPr lang="en-US" dirty="0"/>
            </a:br>
            <a:r>
              <a:rPr lang="en-US" dirty="0"/>
              <a:t>peer-to-peer interactions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873D8-B812-B508-FC5E-EAB64FFF3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601" y="3902324"/>
            <a:ext cx="5670000" cy="1702107"/>
          </a:xfrm>
        </p:spPr>
        <p:txBody>
          <a:bodyPr>
            <a:normAutofit/>
          </a:bodyPr>
          <a:lstStyle/>
          <a:p>
            <a:pPr algn="r"/>
            <a:r>
              <a:rPr lang="en-PH" sz="2800" b="1" dirty="0"/>
              <a:t>Progress Report</a:t>
            </a:r>
          </a:p>
          <a:p>
            <a:pPr algn="r"/>
            <a:r>
              <a:rPr lang="en-PH" sz="2000" dirty="0"/>
              <a:t>1st Semester, AY 2024-2025</a:t>
            </a:r>
          </a:p>
          <a:p>
            <a:pPr algn="r"/>
            <a:r>
              <a:rPr lang="en-PH" sz="2000" dirty="0"/>
              <a:t>16 September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4DDAD-CC9D-05E3-75F5-66FFFD80B4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1312" y="3983277"/>
            <a:ext cx="11509376" cy="2340458"/>
          </a:xfrm>
        </p:spPr>
        <p:txBody>
          <a:bodyPr numCol="2">
            <a:normAutofit/>
          </a:bodyPr>
          <a:lstStyle/>
          <a:p>
            <a:pPr algn="l"/>
            <a:r>
              <a:rPr lang="en-PH" b="1" dirty="0"/>
              <a:t>Sy, Clarence Ioakim T.</a:t>
            </a:r>
          </a:p>
          <a:p>
            <a:pPr algn="l"/>
            <a:r>
              <a:rPr lang="en-PH" dirty="0"/>
              <a:t>BS4+ Applied Physics</a:t>
            </a:r>
          </a:p>
          <a:p>
            <a:pPr algn="l"/>
            <a:r>
              <a:rPr lang="en-PH" b="1" dirty="0"/>
              <a:t>Adviser: Dr. </a:t>
            </a:r>
            <a:r>
              <a:rPr lang="en-PH" b="1" dirty="0" err="1"/>
              <a:t>Johnrob</a:t>
            </a:r>
            <a:r>
              <a:rPr lang="en-PH" b="1" dirty="0"/>
              <a:t> </a:t>
            </a:r>
            <a:r>
              <a:rPr lang="en-PH" b="1" dirty="0" err="1"/>
              <a:t>Bantang</a:t>
            </a:r>
            <a:endParaRPr lang="en-PH" b="1" dirty="0"/>
          </a:p>
          <a:p>
            <a:pPr algn="l"/>
            <a:r>
              <a:rPr lang="en-PH" dirty="0"/>
              <a:t>Complexity Science Group</a:t>
            </a:r>
          </a:p>
        </p:txBody>
      </p:sp>
    </p:spTree>
    <p:extLst>
      <p:ext uri="{BB962C8B-B14F-4D97-AF65-F5344CB8AC3E}">
        <p14:creationId xmlns:p14="http://schemas.microsoft.com/office/powerpoint/2010/main" val="2720859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69DE-F19C-10A7-B277-0B06F5793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Recap:  Classroom dynamics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A369A-D0B3-541D-E539-4959A146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80299-71A3-C715-A167-F81E8CDED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84702F2-9AE8-44F9-18FB-1A456972EF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2024.09.16</a:t>
            </a:r>
            <a:endParaRPr lang="en-PH" dirty="0"/>
          </a:p>
        </p:txBody>
      </p:sp>
      <p:pic>
        <p:nvPicPr>
          <p:cNvPr id="7" name="2DBPCA-random-128-0.3-animation">
            <a:hlinkClick r:id="" action="ppaction://media"/>
            <a:extLst>
              <a:ext uri="{FF2B5EF4-FFF2-40B4-BE49-F238E27FC236}">
                <a16:creationId xmlns:a16="http://schemas.microsoft.com/office/drawing/2014/main" id="{2762DEC0-6487-09E1-CD49-4027CD2142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01899" y="1805077"/>
            <a:ext cx="4051539" cy="45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E6B160-E5B1-BCB9-0FD9-F6978AD7D1BE}"/>
              </a:ext>
            </a:extLst>
          </p:cNvPr>
          <p:cNvSpPr txBox="1"/>
          <p:nvPr/>
        </p:nvSpPr>
        <p:spPr>
          <a:xfrm>
            <a:off x="283265" y="1743075"/>
            <a:ext cx="36804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200" dirty="0"/>
              <a:t>Simulations: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Done via 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Traditional vs 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Different seating arrangements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Time to learn and class learning rate metrics</a:t>
            </a:r>
          </a:p>
        </p:txBody>
      </p:sp>
      <p:pic>
        <p:nvPicPr>
          <p:cNvPr id="11" name="2DBPCA-random-128-0.1-animation">
            <a:hlinkClick r:id="" action="ppaction://media"/>
            <a:extLst>
              <a:ext uri="{FF2B5EF4-FFF2-40B4-BE49-F238E27FC236}">
                <a16:creationId xmlns:a16="http://schemas.microsoft.com/office/drawing/2014/main" id="{E56575E1-B31B-3F30-621B-E28A61136D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53438" y="1805077"/>
            <a:ext cx="4051539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41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3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E31A-7167-9820-18C4-52F3CC6DD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b="0" dirty="0"/>
              <a:t>Recap: Basic model results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27E1C-8961-5EC7-E2D4-3F22FDF6D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6AFC8-9BEF-1FD9-F9AD-1258DB917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C05D74-7BDF-4FEA-7AAC-8DB9A4147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2024.09.16</a:t>
            </a:r>
            <a:endParaRPr lang="en-PH" dirty="0"/>
          </a:p>
        </p:txBody>
      </p:sp>
      <p:pic>
        <p:nvPicPr>
          <p:cNvPr id="11" name="Content Placeholder 10" descr="A screen shot of a graph&#10;&#10;Description automatically generated">
            <a:extLst>
              <a:ext uri="{FF2B5EF4-FFF2-40B4-BE49-F238E27FC236}">
                <a16:creationId xmlns:a16="http://schemas.microsoft.com/office/drawing/2014/main" id="{79C6A478-AE3A-95B0-83F2-33668BDBD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81" y="1697155"/>
            <a:ext cx="5911982" cy="44434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F82EF1-B635-C645-4B9F-60664110C5E6}"/>
              </a:ext>
            </a:extLst>
          </p:cNvPr>
          <p:cNvSpPr txBox="1"/>
          <p:nvPr/>
        </p:nvSpPr>
        <p:spPr>
          <a:xfrm>
            <a:off x="10659899" y="3638071"/>
            <a:ext cx="91463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H" sz="800" dirty="0"/>
              <a:t>PI (inner corner)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D7027B-BA32-A70C-D760-4B98C4DC6953}"/>
              </a:ext>
            </a:extLst>
          </p:cNvPr>
          <p:cNvSpPr txBox="1"/>
          <p:nvPr/>
        </p:nvSpPr>
        <p:spPr>
          <a:xfrm>
            <a:off x="10659899" y="3452544"/>
            <a:ext cx="86123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H" sz="900" dirty="0"/>
              <a:t>Traditional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1044FC-B687-D026-E51F-F5D59F4937D7}"/>
                  </a:ext>
                </a:extLst>
              </p:cNvPr>
              <p:cNvSpPr txBox="1"/>
              <p:nvPr/>
            </p:nvSpPr>
            <p:spPr>
              <a:xfrm>
                <a:off x="454868" y="2670532"/>
                <a:ext cx="480211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800" dirty="0"/>
                  <a:t>For higher learning coefficient </a:t>
                </a:r>
                <a14:m>
                  <m:oMath xmlns:m="http://schemas.openxmlformats.org/officeDocument/2006/math"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PH" sz="2800" b="0" dirty="0"/>
                  <a:t>, peer instruction starts to perform worse at </a:t>
                </a:r>
                <a:r>
                  <a:rPr lang="en-PH" sz="2800" dirty="0"/>
                  <a:t>higher </a:t>
                </a:r>
                <a:r>
                  <a:rPr lang="en-PH" sz="2800" b="0" dirty="0"/>
                  <a:t>class sizes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1044FC-B687-D026-E51F-F5D59F493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68" y="2670532"/>
                <a:ext cx="4802114" cy="1815882"/>
              </a:xfrm>
              <a:prstGeom prst="rect">
                <a:avLst/>
              </a:prstGeom>
              <a:blipFill>
                <a:blip r:embed="rId4"/>
                <a:stretch>
                  <a:fillRect l="-2668" t="-3356" r="-2541" b="-838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605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0EEAD-CF25-A042-6701-496F0C8E5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4620"/>
            <a:ext cx="9983415" cy="776288"/>
          </a:xfrm>
        </p:spPr>
        <p:txBody>
          <a:bodyPr anchor="ctr">
            <a:normAutofit/>
          </a:bodyPr>
          <a:lstStyle/>
          <a:p>
            <a:r>
              <a:rPr lang="en-PH" dirty="0"/>
              <a:t>Recap: Basic model 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416AA-32EB-A171-8EBA-9F882002E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2177519-FDB5-46C8-A273-662D2447F0A4}" type="slidenum">
              <a:rPr lang="en-PH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PH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B401FD9-C173-6705-9FA2-353667946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</p:spPr>
        <p:txBody>
          <a:bodyPr/>
          <a:lstStyle/>
          <a:p>
            <a:pPr algn="l"/>
            <a:endParaRPr lang="en-PH" sz="9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3A48F3-69BB-21E5-58B7-A007A55C2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2024.07.16</a:t>
            </a:r>
            <a:endParaRPr lang="en-PH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EC649141-3E79-47B6-6F4D-77560890F9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2575" y="1733550"/>
          <a:ext cx="11626850" cy="4443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989E44C-51B0-B87F-F772-0535F59A9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8820" y="3996572"/>
            <a:ext cx="887664" cy="9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03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A05D-813A-9EF9-39A6-6B34836B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Progress, actually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EF47F-3F7E-4944-DDA5-9C5A130CA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SPP </a:t>
            </a:r>
            <a:r>
              <a:rPr lang="en-PH" dirty="0">
                <a:sym typeface="Wingdings" panose="05000000000000000000" pitchFamily="2" charset="2"/>
              </a:rPr>
              <a:t>:))</a:t>
            </a:r>
            <a:endParaRPr lang="en-PH" dirty="0"/>
          </a:p>
          <a:p>
            <a:r>
              <a:rPr lang="en-PH" dirty="0"/>
              <a:t>New model: heterogenous models</a:t>
            </a:r>
          </a:p>
          <a:p>
            <a:r>
              <a:rPr lang="en-PH" dirty="0"/>
              <a:t>Effects of heterogeneity on:</a:t>
            </a:r>
          </a:p>
          <a:p>
            <a:pPr lvl="1"/>
            <a:r>
              <a:rPr lang="en-PH" dirty="0"/>
              <a:t>Classroom evolution</a:t>
            </a:r>
          </a:p>
          <a:p>
            <a:pPr lvl="1"/>
            <a:r>
              <a:rPr lang="en-PH" dirty="0"/>
              <a:t>Learning metrics</a:t>
            </a:r>
          </a:p>
          <a:p>
            <a:pPr lvl="1"/>
            <a:r>
              <a:rPr lang="en-PH" dirty="0"/>
              <a:t>PI vs traditional breakpoints</a:t>
            </a:r>
          </a:p>
          <a:p>
            <a:r>
              <a:rPr lang="en-PH" dirty="0"/>
              <a:t>Manuscript progress</a:t>
            </a:r>
          </a:p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67BEC-A637-BB17-ECA9-4181DB54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F80BB-4486-C2B2-4FF9-3838A00EE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A17EAD-ED00-B0A7-49AD-6431E321520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5930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E6D7C-B558-C0FB-3621-D7C1AE58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Individual learning rates and Heterogeneity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F1A02-61D4-BB3B-DF35-6FC58091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735F1-2839-388C-7F95-FA8E0C599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1F2DEA6-28E6-88A1-C0D1-02EAF58925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2024.09.16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DDCEC4A-236E-1BB4-5CC4-AE2DECE65133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282575" y="1733550"/>
                <a:ext cx="11626850" cy="32110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≠5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PH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PH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PH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PH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PH" sz="2400" dirty="0"/>
              </a:p>
              <a:p>
                <a:pPr marL="0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=1 −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DDCEC4A-236E-1BB4-5CC4-AE2DECE6513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2575" y="1733550"/>
                <a:ext cx="11626850" cy="3211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EFB10B-102F-D0BE-2BCB-848A07B815E1}"/>
              </a:ext>
            </a:extLst>
          </p:cNvPr>
          <p:cNvCxnSpPr>
            <a:cxnSpLocks/>
          </p:cNvCxnSpPr>
          <p:nvPr/>
        </p:nvCxnSpPr>
        <p:spPr>
          <a:xfrm>
            <a:off x="6096000" y="3554730"/>
            <a:ext cx="0" cy="45339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CD0AC35-85B5-7382-9DC4-6C8A34C8E4ED}"/>
              </a:ext>
            </a:extLst>
          </p:cNvPr>
          <p:cNvSpPr/>
          <p:nvPr/>
        </p:nvSpPr>
        <p:spPr>
          <a:xfrm>
            <a:off x="5586413" y="4107981"/>
            <a:ext cx="648650" cy="4724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0F7BE9-3C45-01E6-3D10-AFDA07B49090}"/>
                  </a:ext>
                </a:extLst>
              </p:cNvPr>
              <p:cNvSpPr txBox="1"/>
              <p:nvPr/>
            </p:nvSpPr>
            <p:spPr>
              <a:xfrm>
                <a:off x="4440684" y="5269419"/>
                <a:ext cx="294010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𝛿𝜆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0F7BE9-3C45-01E6-3D10-AFDA07B49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684" y="5269419"/>
                <a:ext cx="2940107" cy="491417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04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3A6BA-D1F5-AB9F-FC0E-B2560288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Heterogenous model evolution</a:t>
            </a:r>
          </a:p>
        </p:txBody>
      </p:sp>
      <p:pic>
        <p:nvPicPr>
          <p:cNvPr id="7" name="2DBPCAIH-inner_corner-128-0.1-0.5-0.4-trial_3-animation">
            <a:hlinkClick r:id="" action="ppaction://media"/>
            <a:extLst>
              <a:ext uri="{FF2B5EF4-FFF2-40B4-BE49-F238E27FC236}">
                <a16:creationId xmlns:a16="http://schemas.microsoft.com/office/drawing/2014/main" id="{659C7F0D-0DBA-3600-EFDA-DDDF3BBEC2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3000" y="1778476"/>
            <a:ext cx="3499999" cy="4500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3108C-BC1B-E2A5-D5CA-B288C0D2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7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57B29-A2CE-02F1-A7FC-0FFFB61903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BFF19C-24A5-4706-C76B-DBB55B89EF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2024.09.16</a:t>
            </a:r>
            <a:endParaRPr lang="en-PH" dirty="0"/>
          </a:p>
        </p:txBody>
      </p:sp>
      <p:pic>
        <p:nvPicPr>
          <p:cNvPr id="8" name="2DBPCAIH-inner_corner-128-0.5-0.5-0.3-trial_3-animation">
            <a:hlinkClick r:id="" action="ppaction://media"/>
            <a:extLst>
              <a:ext uri="{FF2B5EF4-FFF2-40B4-BE49-F238E27FC236}">
                <a16:creationId xmlns:a16="http://schemas.microsoft.com/office/drawing/2014/main" id="{241158B4-B14A-F09D-E5DE-B18408CB217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45999" y="1778476"/>
            <a:ext cx="3500000" cy="4500000"/>
          </a:xfrm>
          <a:prstGeom prst="rect">
            <a:avLst/>
          </a:prstGeom>
        </p:spPr>
      </p:pic>
      <p:pic>
        <p:nvPicPr>
          <p:cNvPr id="9" name="2DBPCAIH-inner_corner-128-0.9-0.5-0.1-trial_3-animation">
            <a:hlinkClick r:id="" action="ppaction://media"/>
            <a:extLst>
              <a:ext uri="{FF2B5EF4-FFF2-40B4-BE49-F238E27FC236}">
                <a16:creationId xmlns:a16="http://schemas.microsoft.com/office/drawing/2014/main" id="{7FCF1DA9-D2E1-6CBB-8E12-94CD994AB17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68999" y="1778476"/>
            <a:ext cx="3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39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8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D01369-28A3-E925-4DE5-E96E60C86E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PH" sz="3600" dirty="0"/>
                  <a:t>Effects of heterogeneity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sz="36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PH" sz="3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600" dirty="0"/>
                  <a:t>(lower is better)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D01369-28A3-E925-4DE5-E96E60C86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32" t="-6299" b="-1889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76101-D975-25ED-16CB-E8A0330F9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BF628-28C0-1385-95E4-C2CAC27FA1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69B9B39-C5AE-2BA1-797E-BE3581DA99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2024.09.16</a:t>
            </a:r>
            <a:endParaRPr lang="en-PH" dirty="0"/>
          </a:p>
        </p:txBody>
      </p:sp>
      <p:pic>
        <p:nvPicPr>
          <p:cNvPr id="10" name="Picture 9" descr="A graph of a number of colored dots&#10;&#10;Description automatically generated">
            <a:extLst>
              <a:ext uri="{FF2B5EF4-FFF2-40B4-BE49-F238E27FC236}">
                <a16:creationId xmlns:a16="http://schemas.microsoft.com/office/drawing/2014/main" id="{DDD756F9-BA65-B9A4-5765-12ED25194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00" y="2161236"/>
            <a:ext cx="5400000" cy="3600000"/>
          </a:xfrm>
          <a:prstGeom prst="rect">
            <a:avLst/>
          </a:prstGeom>
        </p:spPr>
      </p:pic>
      <p:pic>
        <p:nvPicPr>
          <p:cNvPr id="14" name="Content Placeholder 13" descr="A graph of a number of colored dots&#10;&#10;Description automatically generated">
            <a:extLst>
              <a:ext uri="{FF2B5EF4-FFF2-40B4-BE49-F238E27FC236}">
                <a16:creationId xmlns:a16="http://schemas.microsoft.com/office/drawing/2014/main" id="{101D4574-B90F-9192-4EC6-F31D0C4FC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0" y="2161236"/>
            <a:ext cx="5400000" cy="3600000"/>
          </a:xfrm>
        </p:spPr>
      </p:pic>
    </p:spTree>
    <p:extLst>
      <p:ext uri="{BB962C8B-B14F-4D97-AF65-F5344CB8AC3E}">
        <p14:creationId xmlns:p14="http://schemas.microsoft.com/office/powerpoint/2010/main" val="1462695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BAC246D-7329-B37C-F8A5-650E22CC7C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PH" sz="3600" dirty="0"/>
                  <a:t>Heterogenous results: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sz="36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PH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sz="3600" b="0" i="1" smtClean="0"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PH" sz="3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PH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6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PH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PH" sz="3600" dirty="0"/>
                  <a:t> (lower is better)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BAC246D-7329-B37C-F8A5-650E22CC7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32" t="-6299" b="-1889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95231BF-83E7-4778-CFBD-93C04571A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0" y="2161236"/>
            <a:ext cx="5400000" cy="3600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86705-6B21-58F8-67AF-B439CB438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6019F-C3DC-FBCD-898F-8E591E1F9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4CFF7E6-673C-B54F-486E-9EEB491100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2024.09.16</a:t>
            </a:r>
            <a:endParaRPr lang="en-PH" dirty="0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D45CF72-F3EB-21A5-68A5-B55387231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00" y="2161236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72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Y 23-24 2nd Sem RM Slides" id="{591484CA-D152-405E-91A9-82F5ABE92253}" vid="{123F5960-1862-4EB0-85B1-33D226B524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CSG Template</Template>
  <TotalTime>71</TotalTime>
  <Words>488</Words>
  <Application>Microsoft Office PowerPoint</Application>
  <PresentationFormat>Widescreen</PresentationFormat>
  <Paragraphs>97</Paragraphs>
  <Slides>12</Slides>
  <Notes>4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Wingdings</vt:lpstr>
      <vt:lpstr>Office Theme</vt:lpstr>
      <vt:lpstr>Learning dynamics in a cellular automata model of classroom  peer-to-peer interactions</vt:lpstr>
      <vt:lpstr>Recap:  Classroom dynamics</vt:lpstr>
      <vt:lpstr>Recap: Basic model results</vt:lpstr>
      <vt:lpstr>Recap: Basic model conclusions</vt:lpstr>
      <vt:lpstr>Progress, actually</vt:lpstr>
      <vt:lpstr>Individual learning rates and Heterogeneity</vt:lpstr>
      <vt:lpstr>Heterogenous model evolution</vt:lpstr>
      <vt:lpstr>Effects of heterogeneity on t_max  (lower is better)</vt:lpstr>
      <vt:lpstr>Heterogenous results: t_max  vs ρ_0 (lower is better)</vt:lpstr>
      <vt:lpstr>A better visualization of breakpoints (lower is better)</vt:lpstr>
      <vt:lpstr>Things left to do</vt:lpstr>
      <vt:lpstr>Learning dynamics in a cellular automata model of classroom  peer-to-peer interactions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Ioakim Sy</dc:creator>
  <cp:lastModifiedBy>Ioakim Sy</cp:lastModifiedBy>
  <cp:revision>7</cp:revision>
  <dcterms:created xsi:type="dcterms:W3CDTF">2024-09-15T10:12:39Z</dcterms:created>
  <dcterms:modified xsi:type="dcterms:W3CDTF">2024-09-15T11:23:51Z</dcterms:modified>
</cp:coreProperties>
</file>